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5" r:id="rId9"/>
    <p:sldId id="268" r:id="rId10"/>
    <p:sldId id="261" r:id="rId11"/>
    <p:sldId id="269" r:id="rId12"/>
    <p:sldId id="266" r:id="rId13"/>
    <p:sldId id="267" r:id="rId14"/>
    <p:sldId id="270" r:id="rId15"/>
    <p:sldId id="271" r:id="rId16"/>
    <p:sldId id="272" r:id="rId17"/>
    <p:sldId id="273" r:id="rId18"/>
    <p:sldId id="262" r:id="rId1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182" autoAdjust="0"/>
  </p:normalViewPr>
  <p:slideViewPr>
    <p:cSldViewPr snapToGrid="0">
      <p:cViewPr varScale="1">
        <p:scale>
          <a:sx n="81" d="100"/>
          <a:sy n="81" d="100"/>
        </p:scale>
        <p:origin x="6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Kemp" userId="e74ade27-7e22-4a00-a733-a2d841931a7f" providerId="ADAL" clId="{39F36117-896B-41A4-9226-0A9D286845FB}"/>
    <pc:docChg chg="modSld">
      <pc:chgData name="Tony Kemp" userId="e74ade27-7e22-4a00-a733-a2d841931a7f" providerId="ADAL" clId="{39F36117-896B-41A4-9226-0A9D286845FB}" dt="2022-11-01T14:08:35.927" v="0" actId="14100"/>
      <pc:docMkLst>
        <pc:docMk/>
      </pc:docMkLst>
      <pc:sldChg chg="modSp mod">
        <pc:chgData name="Tony Kemp" userId="e74ade27-7e22-4a00-a733-a2d841931a7f" providerId="ADAL" clId="{39F36117-896B-41A4-9226-0A9D286845FB}" dt="2022-11-01T14:08:35.927" v="0" actId="14100"/>
        <pc:sldMkLst>
          <pc:docMk/>
          <pc:sldMk cId="3982369285" sldId="260"/>
        </pc:sldMkLst>
        <pc:spChg chg="mod">
          <ac:chgData name="Tony Kemp" userId="e74ade27-7e22-4a00-a733-a2d841931a7f" providerId="ADAL" clId="{39F36117-896B-41A4-9226-0A9D286845FB}" dt="2022-11-01T14:08:35.927" v="0" actId="14100"/>
          <ac:spMkLst>
            <pc:docMk/>
            <pc:sldMk cId="3982369285" sldId="260"/>
            <ac:spMk id="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568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358351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714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58230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0225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37943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A9A9F13-0413-47F4-84E7-8454A2CF224E}" type="datetimeFigureOut">
              <a:rPr lang="en-GB" smtClean="0"/>
              <a:t>01/11/2022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45573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A9A9F13-0413-47F4-84E7-8454A2CF224E}" type="datetimeFigureOut">
              <a:rPr lang="en-GB" smtClean="0"/>
              <a:t>01/11/2022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299612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9F13-0413-47F4-84E7-8454A2CF224E}" type="datetimeFigureOut">
              <a:rPr lang="en-GB" smtClean="0"/>
              <a:t>01/11/2022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2971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55280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903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A9F13-0413-47F4-84E7-8454A2CF224E}" type="datetimeFigureOut">
              <a:rPr lang="en-GB" smtClean="0"/>
              <a:t>01/11/2022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535F7-9CA6-4DE2-9A2A-7F25D31F0193}" type="slidenum">
              <a:rPr lang="en-GB" smtClean="0"/>
              <a:t>‹#›</a:t>
            </a:fld>
            <a:endParaRPr lang="en-GB"/>
          </a:p>
        </p:txBody>
      </p:sp>
    </p:spTree>
    <p:extLst>
      <p:ext uri="{BB962C8B-B14F-4D97-AF65-F5344CB8AC3E}">
        <p14:creationId xmlns:p14="http://schemas.microsoft.com/office/powerpoint/2010/main" val="232877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www.zmescience.com/ecology/polar-bear-swim-2504201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limate.gov/media/1104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740637"/>
          </a:xfrm>
        </p:spPr>
        <p:txBody>
          <a:bodyPr>
            <a:normAutofit/>
          </a:bodyPr>
          <a:lstStyle/>
          <a:p>
            <a:r>
              <a:rPr lang="en-GB" sz="4400" dirty="0"/>
              <a:t>What do you think is happening here?</a:t>
            </a:r>
          </a:p>
        </p:txBody>
      </p:sp>
      <p:sp>
        <p:nvSpPr>
          <p:cNvPr id="3" name="Subtitle 2"/>
          <p:cNvSpPr>
            <a:spLocks noGrp="1"/>
          </p:cNvSpPr>
          <p:nvPr>
            <p:ph type="subTitle" idx="1"/>
          </p:nvPr>
        </p:nvSpPr>
        <p:spPr>
          <a:xfrm>
            <a:off x="2018211" y="5789840"/>
            <a:ext cx="8155577" cy="770709"/>
          </a:xfrm>
        </p:spPr>
        <p:txBody>
          <a:bodyPr/>
          <a:lstStyle/>
          <a:p>
            <a:r>
              <a:rPr lang="en-GB" dirty="0"/>
              <a:t>This is a picture of flooding. This will become more common in the coming decades due to </a:t>
            </a:r>
            <a:r>
              <a:rPr lang="en-GB" b="1" dirty="0"/>
              <a:t>climate change</a:t>
            </a:r>
            <a:r>
              <a:rPr lang="en-GB" dirty="0"/>
              <a:t>.</a:t>
            </a:r>
          </a:p>
        </p:txBody>
      </p:sp>
      <p:sp>
        <p:nvSpPr>
          <p:cNvPr id="4" name="AutoShape 2" descr="Sydney floods: Two killed and thousands forced to evacuate - B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1607820" y="740637"/>
            <a:ext cx="8976360" cy="5049203"/>
          </a:xfrm>
          <a:prstGeom prst="rect">
            <a:avLst/>
          </a:prstGeom>
        </p:spPr>
      </p:pic>
    </p:spTree>
    <p:extLst>
      <p:ext uri="{BB962C8B-B14F-4D97-AF65-F5344CB8AC3E}">
        <p14:creationId xmlns:p14="http://schemas.microsoft.com/office/powerpoint/2010/main" val="2754569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6374674" y="1711870"/>
            <a:ext cx="4979126" cy="4585062"/>
          </a:xfrm>
        </p:spPr>
        <p:txBody>
          <a:bodyPr>
            <a:normAutofit/>
          </a:bodyPr>
          <a:lstStyle/>
          <a:p>
            <a:pPr marL="0" indent="0">
              <a:buNone/>
            </a:pPr>
            <a:r>
              <a:rPr lang="en-GB" dirty="0"/>
              <a:t>You now need to fill in your maps, using the information around the room.</a:t>
            </a:r>
          </a:p>
          <a:p>
            <a:pPr marL="0" indent="0">
              <a:buNone/>
            </a:pPr>
            <a:endParaRPr lang="en-GB" dirty="0"/>
          </a:p>
          <a:p>
            <a:pPr marL="0" indent="0">
              <a:buNone/>
            </a:pPr>
            <a:r>
              <a:rPr lang="en-GB" dirty="0"/>
              <a:t>Spend 2-3 minutes at each station, recording the information on your map.</a:t>
            </a:r>
          </a:p>
        </p:txBody>
      </p:sp>
    </p:spTree>
    <p:extLst>
      <p:ext uri="{BB962C8B-B14F-4D97-AF65-F5344CB8AC3E}">
        <p14:creationId xmlns:p14="http://schemas.microsoft.com/office/powerpoint/2010/main" val="4064542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7889966" y="1124041"/>
            <a:ext cx="3801291" cy="5407387"/>
          </a:xfrm>
        </p:spPr>
        <p:txBody>
          <a:bodyPr>
            <a:normAutofit fontScale="92500"/>
          </a:bodyPr>
          <a:lstStyle/>
          <a:p>
            <a:pPr marL="0" indent="0">
              <a:buNone/>
            </a:pPr>
            <a:r>
              <a:rPr lang="en-GB" u="sng" dirty="0"/>
              <a:t>STATION A</a:t>
            </a:r>
          </a:p>
          <a:p>
            <a:pPr marL="0" indent="0">
              <a:buNone/>
            </a:pPr>
            <a:r>
              <a:rPr lang="en-GB" dirty="0"/>
              <a:t>As the world warms up, ice will melt from the north and south poles, causing the sea level to rise. It’s estimated sea levels will rise by between 30cm-80cm by 2100.</a:t>
            </a:r>
          </a:p>
          <a:p>
            <a:pPr marL="0" indent="0">
              <a:buNone/>
            </a:pPr>
            <a:r>
              <a:rPr lang="en-GB" dirty="0"/>
              <a:t>While this might sound far into the future and not that much, it could flood many coastal cities, such as New York and Sydney.</a:t>
            </a:r>
          </a:p>
          <a:p>
            <a:pPr marL="0" indent="0">
              <a:buNone/>
            </a:pPr>
            <a:endParaRPr lang="en-GB" dirty="0"/>
          </a:p>
        </p:txBody>
      </p:sp>
      <p:pic>
        <p:nvPicPr>
          <p:cNvPr id="3" name="Picture 2"/>
          <p:cNvPicPr>
            <a:picLocks noChangeAspect="1"/>
          </p:cNvPicPr>
          <p:nvPr/>
        </p:nvPicPr>
        <p:blipFill>
          <a:blip r:embed="rId3"/>
          <a:stretch>
            <a:fillRect/>
          </a:stretch>
        </p:blipFill>
        <p:spPr>
          <a:xfrm>
            <a:off x="191587" y="4415245"/>
            <a:ext cx="3416873" cy="2223815"/>
          </a:xfrm>
          <a:prstGeom prst="rect">
            <a:avLst/>
          </a:prstGeom>
        </p:spPr>
      </p:pic>
      <p:cxnSp>
        <p:nvCxnSpPr>
          <p:cNvPr id="7" name="Straight Arrow Connector 6"/>
          <p:cNvCxnSpPr/>
          <p:nvPr/>
        </p:nvCxnSpPr>
        <p:spPr>
          <a:xfrm flipV="1">
            <a:off x="1502229" y="2756263"/>
            <a:ext cx="600891" cy="1658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AutoShape 2" descr="Flights to Sydney | Finnair United Kingd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4"/>
          <a:stretch>
            <a:fillRect/>
          </a:stretch>
        </p:blipFill>
        <p:spPr>
          <a:xfrm>
            <a:off x="4145261" y="4615726"/>
            <a:ext cx="3561958" cy="2001746"/>
          </a:xfrm>
          <a:prstGeom prst="rect">
            <a:avLst/>
          </a:prstGeom>
        </p:spPr>
      </p:pic>
      <p:cxnSp>
        <p:nvCxnSpPr>
          <p:cNvPr id="10" name="Straight Arrow Connector 9"/>
          <p:cNvCxnSpPr/>
          <p:nvPr/>
        </p:nvCxnSpPr>
        <p:spPr>
          <a:xfrm flipH="1" flipV="1">
            <a:off x="4919102" y="4140926"/>
            <a:ext cx="606488" cy="47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04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6618514" y="1124041"/>
            <a:ext cx="5257800" cy="5498827"/>
          </a:xfrm>
        </p:spPr>
        <p:txBody>
          <a:bodyPr>
            <a:normAutofit lnSpcReduction="10000"/>
          </a:bodyPr>
          <a:lstStyle/>
          <a:p>
            <a:pPr marL="0" indent="0">
              <a:buNone/>
            </a:pPr>
            <a:r>
              <a:rPr lang="en-GB" u="sng" dirty="0"/>
              <a:t>STATION B</a:t>
            </a:r>
          </a:p>
          <a:p>
            <a:pPr marL="0" indent="0">
              <a:buNone/>
            </a:pPr>
            <a:r>
              <a:rPr lang="en-GB" dirty="0"/>
              <a:t>Climate change will cause an increase in average global temperatures and increases the risk of heatwaves.</a:t>
            </a:r>
          </a:p>
          <a:p>
            <a:pPr marL="0" indent="0">
              <a:buNone/>
            </a:pPr>
            <a:r>
              <a:rPr lang="en-GB" dirty="0"/>
              <a:t>In some places like India, this could cause extremely high temperatures that cause a risk to human life for the young, old and sick.</a:t>
            </a:r>
          </a:p>
          <a:p>
            <a:pPr marL="0" indent="0">
              <a:buNone/>
            </a:pPr>
            <a:r>
              <a:rPr lang="en-GB" dirty="0"/>
              <a:t>Between March and May 2022, there were 5 heatwaves in India, with temperatures reaching as high as 49.2</a:t>
            </a:r>
            <a:r>
              <a:rPr lang="en-GB" dirty="0">
                <a:latin typeface="Times New Roman" panose="02020603050405020304" pitchFamily="18" charset="0"/>
                <a:cs typeface="Times New Roman" panose="02020603050405020304" pitchFamily="18" charset="0"/>
              </a:rPr>
              <a:t>ºc.</a:t>
            </a:r>
            <a:r>
              <a:rPr lang="en-GB" dirty="0"/>
              <a:t> </a:t>
            </a:r>
          </a:p>
        </p:txBody>
      </p:sp>
      <p:pic>
        <p:nvPicPr>
          <p:cNvPr id="3" name="Picture 2"/>
          <p:cNvPicPr>
            <a:picLocks noChangeAspect="1"/>
          </p:cNvPicPr>
          <p:nvPr/>
        </p:nvPicPr>
        <p:blipFill>
          <a:blip r:embed="rId3"/>
          <a:stretch>
            <a:fillRect/>
          </a:stretch>
        </p:blipFill>
        <p:spPr>
          <a:xfrm>
            <a:off x="63137" y="1227909"/>
            <a:ext cx="3080656" cy="1732869"/>
          </a:xfrm>
          <a:prstGeom prst="rect">
            <a:avLst/>
          </a:prstGeom>
        </p:spPr>
      </p:pic>
      <p:cxnSp>
        <p:nvCxnSpPr>
          <p:cNvPr id="7" name="Straight Arrow Connector 6"/>
          <p:cNvCxnSpPr/>
          <p:nvPr/>
        </p:nvCxnSpPr>
        <p:spPr>
          <a:xfrm>
            <a:off x="3143793" y="2625634"/>
            <a:ext cx="892630" cy="45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utoShape 2" descr="India's Deadly Heatwave Melting Roads - A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p:cNvPicPr>
            <a:picLocks noChangeAspect="1"/>
          </p:cNvPicPr>
          <p:nvPr/>
        </p:nvPicPr>
        <p:blipFill>
          <a:blip r:embed="rId4"/>
          <a:stretch>
            <a:fillRect/>
          </a:stretch>
        </p:blipFill>
        <p:spPr>
          <a:xfrm>
            <a:off x="132805" y="4066265"/>
            <a:ext cx="3775166" cy="2123531"/>
          </a:xfrm>
          <a:prstGeom prst="rect">
            <a:avLst/>
          </a:prstGeom>
        </p:spPr>
      </p:pic>
      <p:sp>
        <p:nvSpPr>
          <p:cNvPr id="12" name="TextBox 11"/>
          <p:cNvSpPr txBox="1"/>
          <p:nvPr/>
        </p:nvSpPr>
        <p:spPr>
          <a:xfrm>
            <a:off x="3907971" y="5266466"/>
            <a:ext cx="2061755" cy="923330"/>
          </a:xfrm>
          <a:prstGeom prst="rect">
            <a:avLst/>
          </a:prstGeom>
          <a:solidFill>
            <a:schemeClr val="accent4">
              <a:lumMod val="20000"/>
              <a:lumOff val="80000"/>
            </a:schemeClr>
          </a:solidFill>
        </p:spPr>
        <p:txBody>
          <a:bodyPr wrap="square" rtlCol="0">
            <a:spAutoFit/>
          </a:bodyPr>
          <a:lstStyle/>
          <a:p>
            <a:r>
              <a:rPr lang="en-GB" dirty="0"/>
              <a:t>Temperatures were so hot that roads started to melt.</a:t>
            </a:r>
          </a:p>
        </p:txBody>
      </p:sp>
    </p:spTree>
    <p:extLst>
      <p:ext uri="{BB962C8B-B14F-4D97-AF65-F5344CB8AC3E}">
        <p14:creationId xmlns:p14="http://schemas.microsoft.com/office/powerpoint/2010/main" val="119950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6975566" y="953589"/>
            <a:ext cx="4378234" cy="5590902"/>
          </a:xfrm>
        </p:spPr>
        <p:txBody>
          <a:bodyPr>
            <a:normAutofit/>
          </a:bodyPr>
          <a:lstStyle/>
          <a:p>
            <a:pPr marL="0" indent="0">
              <a:buNone/>
            </a:pPr>
            <a:r>
              <a:rPr lang="en-GB" u="sng" dirty="0"/>
              <a:t>STATION C</a:t>
            </a:r>
          </a:p>
          <a:p>
            <a:pPr marL="0" indent="0">
              <a:buNone/>
            </a:pPr>
            <a:r>
              <a:rPr lang="en-GB" dirty="0"/>
              <a:t>With increased global temperatures and reduced rainfall, droughts (an extreme lack of water) will also become more common.</a:t>
            </a:r>
          </a:p>
          <a:p>
            <a:pPr marL="0" indent="0">
              <a:buNone/>
            </a:pPr>
            <a:r>
              <a:rPr lang="en-GB" dirty="0"/>
              <a:t>In 2018, Kenya experienced a drought that not only lead to water shortages, but also a million people on the brink of famine as crops didn’t grow due to lack of water.</a:t>
            </a:r>
          </a:p>
        </p:txBody>
      </p:sp>
      <p:pic>
        <p:nvPicPr>
          <p:cNvPr id="3" name="Picture 2"/>
          <p:cNvPicPr>
            <a:picLocks noChangeAspect="1"/>
          </p:cNvPicPr>
          <p:nvPr/>
        </p:nvPicPr>
        <p:blipFill>
          <a:blip r:embed="rId3"/>
          <a:stretch>
            <a:fillRect/>
          </a:stretch>
        </p:blipFill>
        <p:spPr>
          <a:xfrm>
            <a:off x="-1" y="4376057"/>
            <a:ext cx="4110185" cy="2472533"/>
          </a:xfrm>
          <a:prstGeom prst="rect">
            <a:avLst/>
          </a:prstGeom>
        </p:spPr>
      </p:pic>
      <p:sp>
        <p:nvSpPr>
          <p:cNvPr id="6" name="TextBox 5"/>
          <p:cNvSpPr txBox="1"/>
          <p:nvPr/>
        </p:nvSpPr>
        <p:spPr>
          <a:xfrm>
            <a:off x="4110184" y="5898160"/>
            <a:ext cx="1985816" cy="646331"/>
          </a:xfrm>
          <a:prstGeom prst="rect">
            <a:avLst/>
          </a:prstGeom>
          <a:solidFill>
            <a:schemeClr val="accent4">
              <a:lumMod val="20000"/>
              <a:lumOff val="80000"/>
            </a:schemeClr>
          </a:solidFill>
        </p:spPr>
        <p:txBody>
          <a:bodyPr wrap="square" rtlCol="0">
            <a:spAutoFit/>
          </a:bodyPr>
          <a:lstStyle/>
          <a:p>
            <a:r>
              <a:rPr lang="en-GB" dirty="0"/>
              <a:t>Land dries out and crops don’t grow.</a:t>
            </a:r>
          </a:p>
        </p:txBody>
      </p:sp>
      <p:cxnSp>
        <p:nvCxnSpPr>
          <p:cNvPr id="8" name="Straight Arrow Connector 7"/>
          <p:cNvCxnSpPr/>
          <p:nvPr/>
        </p:nvCxnSpPr>
        <p:spPr>
          <a:xfrm flipV="1">
            <a:off x="2913017" y="3422469"/>
            <a:ext cx="613954" cy="953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5800725" y="953589"/>
            <a:ext cx="6391275" cy="2351069"/>
          </a:xfrm>
        </p:spPr>
        <p:txBody>
          <a:bodyPr>
            <a:normAutofit/>
          </a:bodyPr>
          <a:lstStyle/>
          <a:p>
            <a:pPr marL="0" indent="0">
              <a:buNone/>
            </a:pPr>
            <a:r>
              <a:rPr lang="en-GB" u="sng" dirty="0"/>
              <a:t>STATION D</a:t>
            </a:r>
          </a:p>
          <a:p>
            <a:pPr marL="0" indent="0">
              <a:buNone/>
            </a:pPr>
            <a:r>
              <a:rPr lang="en-GB" dirty="0"/>
              <a:t>Climate change will affect the UK too.</a:t>
            </a:r>
          </a:p>
          <a:p>
            <a:pPr marL="0" indent="0">
              <a:buNone/>
            </a:pPr>
            <a:r>
              <a:rPr lang="en-GB" dirty="0"/>
              <a:t>We are likely to experience more extreme weather like flooding and heatwaves.</a:t>
            </a:r>
          </a:p>
        </p:txBody>
      </p:sp>
      <p:cxnSp>
        <p:nvCxnSpPr>
          <p:cNvPr id="8" name="Straight Arrow Connector 7"/>
          <p:cNvCxnSpPr/>
          <p:nvPr/>
        </p:nvCxnSpPr>
        <p:spPr>
          <a:xfrm flipV="1">
            <a:off x="2338251" y="2573383"/>
            <a:ext cx="613954" cy="953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838200" y="3564520"/>
            <a:ext cx="4403455" cy="2937164"/>
          </a:xfrm>
          <a:prstGeom prst="rect">
            <a:avLst/>
          </a:prstGeom>
        </p:spPr>
      </p:pic>
      <p:pic>
        <p:nvPicPr>
          <p:cNvPr id="7" name="Picture 6"/>
          <p:cNvPicPr>
            <a:picLocks noChangeAspect="1"/>
          </p:cNvPicPr>
          <p:nvPr/>
        </p:nvPicPr>
        <p:blipFill>
          <a:blip r:embed="rId4"/>
          <a:stretch>
            <a:fillRect/>
          </a:stretch>
        </p:blipFill>
        <p:spPr>
          <a:xfrm>
            <a:off x="6004723" y="2810871"/>
            <a:ext cx="5113240" cy="4047129"/>
          </a:xfrm>
          <a:prstGeom prst="rect">
            <a:avLst/>
          </a:prstGeom>
        </p:spPr>
      </p:pic>
    </p:spTree>
    <p:extLst>
      <p:ext uri="{BB962C8B-B14F-4D97-AF65-F5344CB8AC3E}">
        <p14:creationId xmlns:p14="http://schemas.microsoft.com/office/powerpoint/2010/main" val="73397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6975566" y="953589"/>
            <a:ext cx="4378234" cy="5590902"/>
          </a:xfrm>
        </p:spPr>
        <p:txBody>
          <a:bodyPr>
            <a:normAutofit/>
          </a:bodyPr>
          <a:lstStyle/>
          <a:p>
            <a:pPr marL="0" indent="0">
              <a:buNone/>
            </a:pPr>
            <a:r>
              <a:rPr lang="en-GB" u="sng" dirty="0"/>
              <a:t>STATION E</a:t>
            </a:r>
          </a:p>
          <a:p>
            <a:pPr marL="0" indent="0">
              <a:buNone/>
            </a:pPr>
            <a:r>
              <a:rPr lang="en-GB" dirty="0"/>
              <a:t>With higher temperatures in the sea, typhoons and hurricanes are likely to be more powerful and destructive.</a:t>
            </a:r>
          </a:p>
          <a:p>
            <a:pPr marL="0" indent="0">
              <a:buNone/>
            </a:pPr>
            <a:r>
              <a:rPr lang="en-GB" dirty="0"/>
              <a:t>In 2018, Typhoon </a:t>
            </a:r>
            <a:r>
              <a:rPr lang="en-GB" dirty="0" err="1"/>
              <a:t>Mangkhut's</a:t>
            </a:r>
            <a:r>
              <a:rPr lang="en-GB" dirty="0"/>
              <a:t> passage through the Philippines affected more than 250,000 people across the country.</a:t>
            </a:r>
          </a:p>
        </p:txBody>
      </p:sp>
      <p:sp>
        <p:nvSpPr>
          <p:cNvPr id="6" name="TextBox 5"/>
          <p:cNvSpPr txBox="1"/>
          <p:nvPr/>
        </p:nvSpPr>
        <p:spPr>
          <a:xfrm>
            <a:off x="4989750" y="5103674"/>
            <a:ext cx="1985816" cy="1754326"/>
          </a:xfrm>
          <a:prstGeom prst="rect">
            <a:avLst/>
          </a:prstGeom>
          <a:solidFill>
            <a:schemeClr val="accent4">
              <a:lumMod val="20000"/>
              <a:lumOff val="80000"/>
            </a:schemeClr>
          </a:solidFill>
        </p:spPr>
        <p:txBody>
          <a:bodyPr wrap="square" rtlCol="0">
            <a:spAutoFit/>
          </a:bodyPr>
          <a:lstStyle/>
          <a:p>
            <a:r>
              <a:rPr lang="en-GB" dirty="0"/>
              <a:t>Homes and businesses are destroyed, along with key infrastructure being damaged.</a:t>
            </a:r>
          </a:p>
        </p:txBody>
      </p:sp>
      <p:cxnSp>
        <p:nvCxnSpPr>
          <p:cNvPr id="8" name="Straight Arrow Connector 7"/>
          <p:cNvCxnSpPr/>
          <p:nvPr/>
        </p:nvCxnSpPr>
        <p:spPr>
          <a:xfrm flipV="1">
            <a:off x="3631474" y="3267983"/>
            <a:ext cx="1040413" cy="7553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AutoShape 2" descr="First deaths reported from Typhoon Mangkhut - CNN Vide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3"/>
          <a:stretch>
            <a:fillRect/>
          </a:stretch>
        </p:blipFill>
        <p:spPr>
          <a:xfrm>
            <a:off x="0" y="4023306"/>
            <a:ext cx="5027648" cy="2829194"/>
          </a:xfrm>
          <a:prstGeom prst="rect">
            <a:avLst/>
          </a:prstGeom>
        </p:spPr>
      </p:pic>
    </p:spTree>
    <p:extLst>
      <p:ext uri="{BB962C8B-B14F-4D97-AF65-F5344CB8AC3E}">
        <p14:creationId xmlns:p14="http://schemas.microsoft.com/office/powerpoint/2010/main" val="5937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6975566" y="953589"/>
            <a:ext cx="4378234" cy="5590902"/>
          </a:xfrm>
        </p:spPr>
        <p:txBody>
          <a:bodyPr>
            <a:normAutofit/>
          </a:bodyPr>
          <a:lstStyle/>
          <a:p>
            <a:pPr marL="0" indent="0">
              <a:buNone/>
            </a:pPr>
            <a:r>
              <a:rPr lang="en-GB" u="sng" dirty="0"/>
              <a:t>STATION F</a:t>
            </a:r>
          </a:p>
          <a:p>
            <a:pPr marL="0" indent="0">
              <a:buNone/>
            </a:pPr>
            <a:r>
              <a:rPr lang="en-GB" dirty="0"/>
              <a:t>Climate change will affect the entire world economy. Damage from extreme weather/climate will cost money to repair and stop people from making money while they’re being repaired or seeking shelter.</a:t>
            </a:r>
          </a:p>
          <a:p>
            <a:pPr marL="0" indent="0">
              <a:buNone/>
            </a:pPr>
            <a:r>
              <a:rPr lang="en-GB" dirty="0"/>
              <a:t>The world could be 11% poorer if climate change continues at it’s current rate.</a:t>
            </a:r>
          </a:p>
        </p:txBody>
      </p:sp>
      <p:sp>
        <p:nvSpPr>
          <p:cNvPr id="3" name="AutoShape 2" descr="Here Are The Countries On The Brink Of Recession Going Into 202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3"/>
          <a:stretch>
            <a:fillRect/>
          </a:stretch>
        </p:blipFill>
        <p:spPr>
          <a:xfrm>
            <a:off x="1172753" y="4167051"/>
            <a:ext cx="4783909" cy="2690949"/>
          </a:xfrm>
          <a:prstGeom prst="rect">
            <a:avLst/>
          </a:prstGeom>
        </p:spPr>
      </p:pic>
    </p:spTree>
    <p:extLst>
      <p:ext uri="{BB962C8B-B14F-4D97-AF65-F5344CB8AC3E}">
        <p14:creationId xmlns:p14="http://schemas.microsoft.com/office/powerpoint/2010/main" val="330364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08"/>
            <a:ext cx="10515600" cy="758281"/>
          </a:xfrm>
          <a:solidFill>
            <a:schemeClr val="accent5">
              <a:lumMod val="60000"/>
              <a:lumOff val="40000"/>
            </a:schemeClr>
          </a:solidFill>
        </p:spPr>
        <p:txBody>
          <a:bodyPr>
            <a:normAutofit/>
          </a:bodyPr>
          <a:lstStyle/>
          <a:p>
            <a:r>
              <a:rPr lang="en-GB" sz="2800" u="sng" dirty="0"/>
              <a:t>Success criteria 3</a:t>
            </a:r>
            <a:r>
              <a:rPr lang="en-GB" sz="2800" dirty="0"/>
              <a:t>: To understand some of the effects of climate change.</a:t>
            </a:r>
          </a:p>
        </p:txBody>
      </p:sp>
      <p:pic>
        <p:nvPicPr>
          <p:cNvPr id="4" name="Picture 3"/>
          <p:cNvPicPr>
            <a:picLocks noChangeAspect="1"/>
          </p:cNvPicPr>
          <p:nvPr/>
        </p:nvPicPr>
        <p:blipFill>
          <a:blip r:embed="rId2"/>
          <a:stretch>
            <a:fillRect/>
          </a:stretch>
        </p:blipFill>
        <p:spPr>
          <a:xfrm>
            <a:off x="191587" y="1711870"/>
            <a:ext cx="5904413" cy="3321232"/>
          </a:xfrm>
          <a:prstGeom prst="rect">
            <a:avLst/>
          </a:prstGeom>
        </p:spPr>
      </p:pic>
      <p:sp>
        <p:nvSpPr>
          <p:cNvPr id="5" name="Content Placeholder 2"/>
          <p:cNvSpPr>
            <a:spLocks noGrp="1"/>
          </p:cNvSpPr>
          <p:nvPr>
            <p:ph idx="1"/>
          </p:nvPr>
        </p:nvSpPr>
        <p:spPr>
          <a:xfrm>
            <a:off x="7429500" y="1359762"/>
            <a:ext cx="4057650" cy="5590902"/>
          </a:xfrm>
        </p:spPr>
        <p:txBody>
          <a:bodyPr>
            <a:normAutofit/>
          </a:bodyPr>
          <a:lstStyle/>
          <a:p>
            <a:pPr marL="0" indent="0">
              <a:buNone/>
            </a:pPr>
            <a:r>
              <a:rPr lang="en-GB" u="sng" dirty="0"/>
              <a:t>STATION G</a:t>
            </a:r>
          </a:p>
          <a:p>
            <a:pPr marL="0" indent="0">
              <a:buNone/>
            </a:pPr>
            <a:r>
              <a:rPr lang="en-GB" dirty="0"/>
              <a:t>Climate change will affect wildlife.</a:t>
            </a:r>
          </a:p>
          <a:p>
            <a:pPr marL="0" indent="0">
              <a:buNone/>
            </a:pPr>
            <a:r>
              <a:rPr lang="en-GB" dirty="0"/>
              <a:t>One famous example is polar bears. As ice melts, their home is effectively destroyed. They can swim, but can’t hunt in the water, so starve.</a:t>
            </a:r>
          </a:p>
        </p:txBody>
      </p:sp>
      <p:cxnSp>
        <p:nvCxnSpPr>
          <p:cNvPr id="8" name="Straight Arrow Connector 7"/>
          <p:cNvCxnSpPr/>
          <p:nvPr/>
        </p:nvCxnSpPr>
        <p:spPr>
          <a:xfrm flipV="1">
            <a:off x="2395401" y="2001883"/>
            <a:ext cx="613954" cy="953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385763" y="2955471"/>
            <a:ext cx="5905500" cy="3324225"/>
          </a:xfrm>
          <a:prstGeom prst="rect">
            <a:avLst/>
          </a:prstGeom>
        </p:spPr>
      </p:pic>
      <p:sp>
        <p:nvSpPr>
          <p:cNvPr id="7" name="Rectangle 6"/>
          <p:cNvSpPr/>
          <p:nvPr/>
        </p:nvSpPr>
        <p:spPr>
          <a:xfrm>
            <a:off x="290512" y="6211669"/>
            <a:ext cx="6696075" cy="369332"/>
          </a:xfrm>
          <a:prstGeom prst="rect">
            <a:avLst/>
          </a:prstGeom>
        </p:spPr>
        <p:txBody>
          <a:bodyPr wrap="square">
            <a:spAutoFit/>
          </a:bodyPr>
          <a:lstStyle/>
          <a:p>
            <a:r>
              <a:rPr lang="en-GB" dirty="0">
                <a:hlinkClick r:id="rId4"/>
              </a:rPr>
              <a:t>https://www.zmescience.com/ecology/polar-bear-swim-25042016/</a:t>
            </a:r>
            <a:r>
              <a:rPr lang="en-GB" dirty="0"/>
              <a:t> </a:t>
            </a:r>
          </a:p>
        </p:txBody>
      </p:sp>
    </p:spTree>
    <p:extLst>
      <p:ext uri="{BB962C8B-B14F-4D97-AF65-F5344CB8AC3E}">
        <p14:creationId xmlns:p14="http://schemas.microsoft.com/office/powerpoint/2010/main" val="1356751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1100455"/>
          </a:xfrm>
        </p:spPr>
        <p:txBody>
          <a:bodyPr/>
          <a:lstStyle/>
          <a:p>
            <a:pPr marL="0" indent="0">
              <a:buNone/>
            </a:pPr>
            <a:r>
              <a:rPr lang="en-GB" dirty="0"/>
              <a:t>Look at the maps you’ve filled in and discuss any patterns you can see with your partner?</a:t>
            </a:r>
          </a:p>
          <a:p>
            <a:pPr marL="0" indent="0">
              <a:buNone/>
            </a:pPr>
            <a:endParaRPr lang="en-GB" dirty="0"/>
          </a:p>
          <a:p>
            <a:pPr marL="0" indent="0">
              <a:buNone/>
            </a:pPr>
            <a:endParaRPr lang="en-GB" dirty="0"/>
          </a:p>
        </p:txBody>
      </p:sp>
      <p:sp>
        <p:nvSpPr>
          <p:cNvPr id="4" name="Content Placeholder 2"/>
          <p:cNvSpPr txBox="1">
            <a:spLocks/>
          </p:cNvSpPr>
          <p:nvPr/>
        </p:nvSpPr>
        <p:spPr>
          <a:xfrm>
            <a:off x="838200" y="2926080"/>
            <a:ext cx="10515600" cy="2782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-Which areas are responsible for climate change?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-Which areas are going to be affected by climate change?</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
        <p:nvSpPr>
          <p:cNvPr id="5" name="Rounded Rectangle 4"/>
          <p:cNvSpPr/>
          <p:nvPr/>
        </p:nvSpPr>
        <p:spPr>
          <a:xfrm>
            <a:off x="953589" y="3396343"/>
            <a:ext cx="10202091"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Climate change is caused by lots of countries around the world. There isn’t one country to blame.</a:t>
            </a:r>
          </a:p>
        </p:txBody>
      </p:sp>
      <p:sp>
        <p:nvSpPr>
          <p:cNvPr id="6" name="Rounded Rectangle 5"/>
          <p:cNvSpPr/>
          <p:nvPr/>
        </p:nvSpPr>
        <p:spPr>
          <a:xfrm>
            <a:off x="838200" y="4496798"/>
            <a:ext cx="10202091" cy="496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Climate change will affect all countries around the world. </a:t>
            </a:r>
          </a:p>
        </p:txBody>
      </p:sp>
    </p:spTree>
    <p:extLst>
      <p:ext uri="{BB962C8B-B14F-4D97-AF65-F5344CB8AC3E}">
        <p14:creationId xmlns:p14="http://schemas.microsoft.com/office/powerpoint/2010/main" val="36617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18017" cy="906917"/>
          </a:xfrm>
        </p:spPr>
        <p:txBody>
          <a:bodyPr/>
          <a:lstStyle/>
          <a:p>
            <a:r>
              <a:rPr lang="en-GB" u="sng" dirty="0"/>
              <a:t>Do now activity…</a:t>
            </a:r>
          </a:p>
        </p:txBody>
      </p:sp>
      <p:sp>
        <p:nvSpPr>
          <p:cNvPr id="3" name="Content Placeholder 2"/>
          <p:cNvSpPr>
            <a:spLocks noGrp="1"/>
          </p:cNvSpPr>
          <p:nvPr>
            <p:ph idx="1"/>
          </p:nvPr>
        </p:nvSpPr>
        <p:spPr>
          <a:xfrm>
            <a:off x="0" y="1098731"/>
            <a:ext cx="4545874" cy="4351338"/>
          </a:xfrm>
        </p:spPr>
        <p:txBody>
          <a:bodyPr/>
          <a:lstStyle/>
          <a:p>
            <a:r>
              <a:rPr lang="en-GB" dirty="0"/>
              <a:t>What does “climate change” mean to you?</a:t>
            </a:r>
          </a:p>
          <a:p>
            <a:endParaRPr lang="en-GB" dirty="0"/>
          </a:p>
          <a:p>
            <a:r>
              <a:rPr lang="en-GB" dirty="0"/>
              <a:t>Have you heard of it either in school or at home?</a:t>
            </a:r>
          </a:p>
          <a:p>
            <a:endParaRPr lang="en-GB" dirty="0"/>
          </a:p>
          <a:p>
            <a:r>
              <a:rPr lang="en-GB" dirty="0"/>
              <a:t>Do you know some of the things that climate change will cause?</a:t>
            </a:r>
          </a:p>
        </p:txBody>
      </p:sp>
      <p:sp>
        <p:nvSpPr>
          <p:cNvPr id="4" name="Content Placeholder 2"/>
          <p:cNvSpPr txBox="1">
            <a:spLocks/>
          </p:cNvSpPr>
          <p:nvPr/>
        </p:nvSpPr>
        <p:spPr>
          <a:xfrm>
            <a:off x="5003074" y="213315"/>
            <a:ext cx="7188926" cy="4933451"/>
          </a:xfrm>
          <a:prstGeom prst="rect">
            <a:avLst/>
          </a:prstGeom>
          <a:solidFill>
            <a:schemeClr val="accent4">
              <a:lumMod val="40000"/>
              <a:lumOff val="6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Climate change refers to long-term shifts in temperatures and weather patterns. These shifts may be natural, but since the 1800s, human activities have been the main cause of climate change, primarily due to the burning of fossil fuels (like coal, oil and gas), which produces heat-trapping gases.</a:t>
            </a:r>
          </a:p>
          <a:p>
            <a:endParaRPr lang="en-GB" dirty="0"/>
          </a:p>
          <a:p>
            <a:r>
              <a:rPr lang="en-GB" dirty="0"/>
              <a:t>Climate change will cause more extreme weather. Effects of climate change include: flooding, food and water shortages, extreme heat, extreme and unusual weather, and economic loss (people becoming poorer).</a:t>
            </a:r>
          </a:p>
          <a:p>
            <a:endParaRPr lang="en-GB" dirty="0"/>
          </a:p>
          <a:p>
            <a:endParaRPr lang="en-GB" dirty="0"/>
          </a:p>
          <a:p>
            <a:pPr marL="0" indent="0">
              <a:buNone/>
            </a:pPr>
            <a:endParaRPr lang="en-GB" dirty="0"/>
          </a:p>
        </p:txBody>
      </p:sp>
      <p:sp>
        <p:nvSpPr>
          <p:cNvPr id="5" name="Rounded Rectangle 4"/>
          <p:cNvSpPr/>
          <p:nvPr/>
        </p:nvSpPr>
        <p:spPr>
          <a:xfrm>
            <a:off x="1606732" y="5566363"/>
            <a:ext cx="8974182" cy="99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That’s quite a lot of information to take in. Let’s look at each answer in more detail…</a:t>
            </a:r>
          </a:p>
        </p:txBody>
      </p:sp>
    </p:spTree>
    <p:extLst>
      <p:ext uri="{BB962C8B-B14F-4D97-AF65-F5344CB8AC3E}">
        <p14:creationId xmlns:p14="http://schemas.microsoft.com/office/powerpoint/2010/main" val="3320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40000"/>
              <a:lumOff val="60000"/>
            </a:schemeClr>
          </a:solidFill>
        </p:spPr>
        <p:txBody>
          <a:bodyPr/>
          <a:lstStyle/>
          <a:p>
            <a:r>
              <a:rPr lang="en-GB" u="sng" dirty="0"/>
              <a:t>Climate Change Lesson 1: The State of Play</a:t>
            </a:r>
          </a:p>
        </p:txBody>
      </p:sp>
      <p:sp>
        <p:nvSpPr>
          <p:cNvPr id="3" name="Content Placeholder 2"/>
          <p:cNvSpPr>
            <a:spLocks noGrp="1"/>
          </p:cNvSpPr>
          <p:nvPr>
            <p:ph idx="1"/>
          </p:nvPr>
        </p:nvSpPr>
        <p:spPr>
          <a:xfrm>
            <a:off x="838200" y="1690688"/>
            <a:ext cx="10515600" cy="4351338"/>
          </a:xfrm>
          <a:solidFill>
            <a:schemeClr val="accent4">
              <a:lumMod val="40000"/>
              <a:lumOff val="60000"/>
            </a:schemeClr>
          </a:solidFill>
        </p:spPr>
        <p:txBody>
          <a:bodyPr/>
          <a:lstStyle/>
          <a:p>
            <a:pPr marL="0" indent="0">
              <a:buNone/>
            </a:pPr>
            <a:r>
              <a:rPr lang="en-GB" u="sng" dirty="0"/>
              <a:t>Learning Intention</a:t>
            </a:r>
            <a:r>
              <a:rPr lang="en-GB" dirty="0"/>
              <a:t>: To understand what climate change is.</a:t>
            </a:r>
          </a:p>
          <a:p>
            <a:pPr marL="0" indent="0">
              <a:buNone/>
            </a:pPr>
            <a:endParaRPr lang="en-GB" dirty="0"/>
          </a:p>
          <a:p>
            <a:pPr marL="0" indent="0">
              <a:lnSpc>
                <a:spcPct val="150000"/>
              </a:lnSpc>
              <a:buNone/>
            </a:pPr>
            <a:r>
              <a:rPr lang="en-GB" u="sng" dirty="0"/>
              <a:t>Success criteria 1</a:t>
            </a:r>
            <a:r>
              <a:rPr lang="en-GB" dirty="0"/>
              <a:t>: To understand what is meant by climate change.</a:t>
            </a:r>
          </a:p>
          <a:p>
            <a:pPr marL="0" indent="0">
              <a:lnSpc>
                <a:spcPct val="150000"/>
              </a:lnSpc>
              <a:buNone/>
            </a:pPr>
            <a:r>
              <a:rPr lang="en-GB" u="sng" dirty="0"/>
              <a:t>Success criteria 2</a:t>
            </a:r>
            <a:r>
              <a:rPr lang="en-GB" dirty="0"/>
              <a:t>: To understand some of the causes of climate change.</a:t>
            </a:r>
          </a:p>
          <a:p>
            <a:pPr marL="0" indent="0">
              <a:lnSpc>
                <a:spcPct val="150000"/>
              </a:lnSpc>
              <a:buNone/>
            </a:pPr>
            <a:r>
              <a:rPr lang="en-GB" u="sng" dirty="0"/>
              <a:t>Success criteria 3</a:t>
            </a:r>
            <a:r>
              <a:rPr lang="en-GB" dirty="0"/>
              <a:t>: To understand some of the effects of climate change.</a:t>
            </a:r>
          </a:p>
        </p:txBody>
      </p:sp>
    </p:spTree>
    <p:extLst>
      <p:ext uri="{BB962C8B-B14F-4D97-AF65-F5344CB8AC3E}">
        <p14:creationId xmlns:p14="http://schemas.microsoft.com/office/powerpoint/2010/main" val="7545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9771017" cy="809896"/>
          </a:xfrm>
        </p:spPr>
        <p:txBody>
          <a:bodyPr>
            <a:normAutofit/>
          </a:bodyPr>
          <a:lstStyle/>
          <a:p>
            <a:r>
              <a:rPr lang="en-GB" sz="2800" u="sng" dirty="0"/>
              <a:t>Success criteria 1</a:t>
            </a:r>
            <a:r>
              <a:rPr lang="en-GB" sz="2800" dirty="0"/>
              <a:t>: To understand what is meant by climate change.</a:t>
            </a:r>
          </a:p>
        </p:txBody>
      </p:sp>
      <p:sp>
        <p:nvSpPr>
          <p:cNvPr id="3" name="Content Placeholder 2"/>
          <p:cNvSpPr>
            <a:spLocks noGrp="1"/>
          </p:cNvSpPr>
          <p:nvPr>
            <p:ph idx="1"/>
          </p:nvPr>
        </p:nvSpPr>
        <p:spPr>
          <a:xfrm>
            <a:off x="91440" y="809896"/>
            <a:ext cx="11910060" cy="2547258"/>
          </a:xfrm>
          <a:solidFill>
            <a:schemeClr val="accent4">
              <a:lumMod val="40000"/>
              <a:lumOff val="60000"/>
            </a:schemeClr>
          </a:solidFill>
        </p:spPr>
        <p:txBody>
          <a:bodyPr>
            <a:normAutofit fontScale="70000" lnSpcReduction="20000"/>
          </a:bodyPr>
          <a:lstStyle/>
          <a:p>
            <a:pPr marL="0" indent="0">
              <a:buNone/>
            </a:pPr>
            <a:r>
              <a:rPr lang="en-GB" dirty="0"/>
              <a:t>Climate change describes a change in the average conditions — such as temperature and rainfall — in a region over a long period of time. Scientists from all over the world have observed Earth’s surface is warming, and many of the warmest years on record have happened in the past 20 years. </a:t>
            </a:r>
          </a:p>
          <a:p>
            <a:pPr marL="0" indent="0">
              <a:buNone/>
            </a:pPr>
            <a:endParaRPr lang="en-GB" dirty="0"/>
          </a:p>
          <a:p>
            <a:pPr marL="0" indent="0">
              <a:buNone/>
            </a:pPr>
            <a:r>
              <a:rPr lang="en-GB" dirty="0"/>
              <a:t>Since the 1800s, human activities have been the main cause of climate change, primarily due to the burning of fossil fuels (like coal, oil and gas), which produces heat-trapping gases.</a:t>
            </a:r>
          </a:p>
          <a:p>
            <a:pPr marL="0" indent="0">
              <a:buNone/>
            </a:pPr>
            <a:endParaRPr lang="en-GB" dirty="0"/>
          </a:p>
          <a:p>
            <a:pPr marL="0" indent="0">
              <a:buNone/>
            </a:pPr>
            <a:r>
              <a:rPr lang="en-GB" dirty="0"/>
              <a:t>Climate change will cause more extreme weather. Effects of climate change include: flooding, food and water shortages, extreme heat, extreme and unusual weather, and economic loss (people becoming poorer).</a:t>
            </a:r>
          </a:p>
          <a:p>
            <a:pPr marL="0" indent="0">
              <a:buNone/>
            </a:pPr>
            <a:endParaRPr lang="en-GB" dirty="0"/>
          </a:p>
        </p:txBody>
      </p:sp>
      <p:pic>
        <p:nvPicPr>
          <p:cNvPr id="4" name="Picture 3"/>
          <p:cNvPicPr>
            <a:picLocks noChangeAspect="1"/>
          </p:cNvPicPr>
          <p:nvPr/>
        </p:nvPicPr>
        <p:blipFill>
          <a:blip r:embed="rId2"/>
          <a:stretch>
            <a:fillRect/>
          </a:stretch>
        </p:blipFill>
        <p:spPr>
          <a:xfrm>
            <a:off x="230778" y="3544388"/>
            <a:ext cx="6627222" cy="3313611"/>
          </a:xfrm>
          <a:prstGeom prst="rect">
            <a:avLst/>
          </a:prstGeom>
        </p:spPr>
      </p:pic>
      <p:sp>
        <p:nvSpPr>
          <p:cNvPr id="5" name="Rectangle 4"/>
          <p:cNvSpPr/>
          <p:nvPr/>
        </p:nvSpPr>
        <p:spPr>
          <a:xfrm>
            <a:off x="6858000" y="6427707"/>
            <a:ext cx="3929089" cy="369332"/>
          </a:xfrm>
          <a:prstGeom prst="rect">
            <a:avLst/>
          </a:prstGeom>
        </p:spPr>
        <p:txBody>
          <a:bodyPr wrap="none">
            <a:spAutoFit/>
          </a:bodyPr>
          <a:lstStyle/>
          <a:p>
            <a:r>
              <a:rPr lang="en-GB" dirty="0">
                <a:hlinkClick r:id="rId3"/>
              </a:rPr>
              <a:t>https://www.climate.gov/media/11048</a:t>
            </a:r>
            <a:r>
              <a:rPr lang="en-GB" dirty="0"/>
              <a:t> </a:t>
            </a:r>
          </a:p>
        </p:txBody>
      </p:sp>
      <p:sp>
        <p:nvSpPr>
          <p:cNvPr id="6" name="Oval 5"/>
          <p:cNvSpPr/>
          <p:nvPr/>
        </p:nvSpPr>
        <p:spPr>
          <a:xfrm>
            <a:off x="7276011" y="3905794"/>
            <a:ext cx="4532812" cy="1998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is the graph showing?</a:t>
            </a:r>
          </a:p>
        </p:txBody>
      </p:sp>
    </p:spTree>
    <p:extLst>
      <p:ext uri="{BB962C8B-B14F-4D97-AF65-F5344CB8AC3E}">
        <p14:creationId xmlns:p14="http://schemas.microsoft.com/office/powerpoint/2010/main" val="391577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55861"/>
            <a:ext cx="10515600" cy="649534"/>
          </a:xfrm>
          <a:solidFill>
            <a:srgbClr val="FF6600"/>
          </a:solidFill>
        </p:spPr>
        <p:txBody>
          <a:bodyPr>
            <a:noAutofit/>
          </a:bodyPr>
          <a:lstStyle/>
          <a:p>
            <a:r>
              <a:rPr lang="en-GB" sz="2800" u="sng" dirty="0"/>
              <a:t>Success criteria 2</a:t>
            </a:r>
            <a:r>
              <a:rPr lang="en-GB" sz="2800" dirty="0"/>
              <a:t>: To understand some of the causes of climate change.</a:t>
            </a:r>
          </a:p>
        </p:txBody>
      </p:sp>
      <p:sp>
        <p:nvSpPr>
          <p:cNvPr id="3" name="Content Placeholder 2"/>
          <p:cNvSpPr>
            <a:spLocks noGrp="1"/>
          </p:cNvSpPr>
          <p:nvPr>
            <p:ph idx="1"/>
          </p:nvPr>
        </p:nvSpPr>
        <p:spPr>
          <a:xfrm>
            <a:off x="600891" y="796835"/>
            <a:ext cx="5340531" cy="587828"/>
          </a:xfrm>
        </p:spPr>
        <p:txBody>
          <a:bodyPr>
            <a:normAutofit/>
          </a:bodyPr>
          <a:lstStyle/>
          <a:p>
            <a:pPr marL="0" indent="0">
              <a:buNone/>
            </a:pPr>
            <a:r>
              <a:rPr lang="en-GB" dirty="0"/>
              <a:t>You now need to fill in your maps.</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637723" y="2586445"/>
            <a:ext cx="4737464" cy="2664823"/>
          </a:xfrm>
          <a:prstGeom prst="rect">
            <a:avLst/>
          </a:prstGeom>
        </p:spPr>
      </p:pic>
      <p:sp>
        <p:nvSpPr>
          <p:cNvPr id="6" name="Content Placeholder 2"/>
          <p:cNvSpPr txBox="1">
            <a:spLocks/>
          </p:cNvSpPr>
          <p:nvPr/>
        </p:nvSpPr>
        <p:spPr>
          <a:xfrm>
            <a:off x="5941423" y="2194560"/>
            <a:ext cx="5412378" cy="35792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Use a ruler and pencil to draw a line to the country/area we are discussing.</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 Write your notes in pen.</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Look at the map opposite for an example.</a:t>
            </a:r>
          </a:p>
        </p:txBody>
      </p:sp>
      <p:sp>
        <p:nvSpPr>
          <p:cNvPr id="7" name="Rectangle 6"/>
          <p:cNvSpPr/>
          <p:nvPr/>
        </p:nvSpPr>
        <p:spPr>
          <a:xfrm>
            <a:off x="600891" y="1384663"/>
            <a:ext cx="4872446" cy="5355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p:cNvCxnSpPr/>
          <p:nvPr/>
        </p:nvCxnSpPr>
        <p:spPr>
          <a:xfrm flipV="1">
            <a:off x="3004457" y="2194560"/>
            <a:ext cx="613954" cy="9013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18411" y="1732895"/>
            <a:ext cx="1613548" cy="461665"/>
          </a:xfrm>
          <a:prstGeom prst="rect">
            <a:avLst/>
          </a:prstGeom>
          <a:noFill/>
          <a:ln>
            <a:solidFill>
              <a:schemeClr val="tx1"/>
            </a:solidFill>
          </a:ln>
        </p:spPr>
        <p:txBody>
          <a:bodyPr wrap="square" rtlCol="0">
            <a:spAutoFit/>
          </a:bodyPr>
          <a:lstStyle/>
          <a:p>
            <a:r>
              <a:rPr lang="en-GB" sz="800" dirty="0"/>
              <a:t>Norway is one of the world leaders in changing from Petrol/Diesel cars to Electric cars.</a:t>
            </a:r>
          </a:p>
        </p:txBody>
      </p:sp>
    </p:spTree>
    <p:extLst>
      <p:ext uri="{BB962C8B-B14F-4D97-AF65-F5344CB8AC3E}">
        <p14:creationId xmlns:p14="http://schemas.microsoft.com/office/powerpoint/2010/main" val="398236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rgbClr val="FF6600"/>
          </a:solidFill>
        </p:spPr>
        <p:txBody>
          <a:bodyPr>
            <a:noAutofit/>
          </a:bodyPr>
          <a:lstStyle/>
          <a:p>
            <a:r>
              <a:rPr lang="en-GB" sz="2800" u="sng" dirty="0"/>
              <a:t>Success criteria 2</a:t>
            </a:r>
            <a:r>
              <a:rPr lang="en-GB" sz="2800" dirty="0"/>
              <a:t>: To understand some of the causes of climate change.</a:t>
            </a:r>
          </a:p>
        </p:txBody>
      </p:sp>
      <p:sp>
        <p:nvSpPr>
          <p:cNvPr id="3" name="Content Placeholder 2"/>
          <p:cNvSpPr>
            <a:spLocks noGrp="1"/>
          </p:cNvSpPr>
          <p:nvPr>
            <p:ph idx="1"/>
          </p:nvPr>
        </p:nvSpPr>
        <p:spPr>
          <a:xfrm>
            <a:off x="838200" y="940526"/>
            <a:ext cx="10515600" cy="587828"/>
          </a:xfrm>
        </p:spPr>
        <p:txBody>
          <a:bodyPr>
            <a:normAutofit/>
          </a:bodyPr>
          <a:lstStyle/>
          <a:p>
            <a:pPr marL="0" indent="0">
              <a:buNone/>
            </a:pPr>
            <a:r>
              <a:rPr lang="en-GB" dirty="0"/>
              <a:t>You now need to fill in your maps.</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155575" y="1619794"/>
            <a:ext cx="5904413" cy="3321232"/>
          </a:xfrm>
          <a:prstGeom prst="rect">
            <a:avLst/>
          </a:prstGeom>
        </p:spPr>
      </p:pic>
      <p:pic>
        <p:nvPicPr>
          <p:cNvPr id="6" name="Picture 5"/>
          <p:cNvPicPr>
            <a:picLocks noChangeAspect="1"/>
          </p:cNvPicPr>
          <p:nvPr/>
        </p:nvPicPr>
        <p:blipFill>
          <a:blip r:embed="rId3"/>
          <a:stretch>
            <a:fillRect/>
          </a:stretch>
        </p:blipFill>
        <p:spPr>
          <a:xfrm>
            <a:off x="6440988" y="1234440"/>
            <a:ext cx="4912812" cy="2763457"/>
          </a:xfrm>
          <a:prstGeom prst="rect">
            <a:avLst/>
          </a:prstGeom>
        </p:spPr>
      </p:pic>
      <p:sp>
        <p:nvSpPr>
          <p:cNvPr id="7" name="Rounded Rectangle 6"/>
          <p:cNvSpPr/>
          <p:nvPr/>
        </p:nvSpPr>
        <p:spPr>
          <a:xfrm>
            <a:off x="6482687" y="4162567"/>
            <a:ext cx="4871113" cy="162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is happening in this picture?</a:t>
            </a:r>
          </a:p>
        </p:txBody>
      </p:sp>
      <p:sp>
        <p:nvSpPr>
          <p:cNvPr id="8" name="Rounded Rectangle 7"/>
          <p:cNvSpPr/>
          <p:nvPr/>
        </p:nvSpPr>
        <p:spPr>
          <a:xfrm>
            <a:off x="6482687" y="4162567"/>
            <a:ext cx="4871113" cy="16240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is a factory in China.</a:t>
            </a:r>
          </a:p>
          <a:p>
            <a:pPr algn="ctr"/>
            <a:endParaRPr lang="en-GB" dirty="0"/>
          </a:p>
          <a:p>
            <a:pPr algn="ctr"/>
            <a:r>
              <a:rPr lang="en-GB" dirty="0"/>
              <a:t>China is the biggest manufacturer of products in the world. Producing things requires energy and raw materials, which add to climate change.</a:t>
            </a:r>
          </a:p>
        </p:txBody>
      </p:sp>
      <p:cxnSp>
        <p:nvCxnSpPr>
          <p:cNvPr id="10" name="Straight Arrow Connector 9"/>
          <p:cNvCxnSpPr/>
          <p:nvPr/>
        </p:nvCxnSpPr>
        <p:spPr>
          <a:xfrm flipH="1">
            <a:off x="4469641" y="2808365"/>
            <a:ext cx="19713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5-Point Star 12"/>
          <p:cNvSpPr/>
          <p:nvPr/>
        </p:nvSpPr>
        <p:spPr>
          <a:xfrm>
            <a:off x="4292220" y="2685535"/>
            <a:ext cx="177421" cy="2456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4"/>
          <a:stretch>
            <a:fillRect/>
          </a:stretch>
        </p:blipFill>
        <p:spPr>
          <a:xfrm>
            <a:off x="155575" y="1370703"/>
            <a:ext cx="5254388" cy="5254388"/>
          </a:xfrm>
          <a:prstGeom prst="rect">
            <a:avLst/>
          </a:prstGeom>
        </p:spPr>
      </p:pic>
    </p:spTree>
    <p:extLst>
      <p:ext uri="{BB962C8B-B14F-4D97-AF65-F5344CB8AC3E}">
        <p14:creationId xmlns:p14="http://schemas.microsoft.com/office/powerpoint/2010/main" val="214204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rgbClr val="FF6600"/>
          </a:solidFill>
        </p:spPr>
        <p:txBody>
          <a:bodyPr>
            <a:noAutofit/>
          </a:bodyPr>
          <a:lstStyle/>
          <a:p>
            <a:r>
              <a:rPr lang="en-GB" sz="2800" u="sng" dirty="0"/>
              <a:t>Success criteria 2</a:t>
            </a:r>
            <a:r>
              <a:rPr lang="en-GB" sz="2800" dirty="0"/>
              <a:t>: To understand some of the causes of climate change.</a:t>
            </a:r>
          </a:p>
        </p:txBody>
      </p:sp>
      <p:sp>
        <p:nvSpPr>
          <p:cNvPr id="3" name="Content Placeholder 2"/>
          <p:cNvSpPr>
            <a:spLocks noGrp="1"/>
          </p:cNvSpPr>
          <p:nvPr>
            <p:ph idx="1"/>
          </p:nvPr>
        </p:nvSpPr>
        <p:spPr>
          <a:xfrm>
            <a:off x="838200" y="940526"/>
            <a:ext cx="10515600" cy="587828"/>
          </a:xfrm>
        </p:spPr>
        <p:txBody>
          <a:bodyPr>
            <a:normAutofit/>
          </a:bodyPr>
          <a:lstStyle/>
          <a:p>
            <a:pPr marL="0" indent="0">
              <a:buNone/>
            </a:pPr>
            <a:r>
              <a:rPr lang="en-GB" dirty="0"/>
              <a:t>You now need to fill in your maps.</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155575" y="1619794"/>
            <a:ext cx="5904413" cy="3321232"/>
          </a:xfrm>
          <a:prstGeom prst="rect">
            <a:avLst/>
          </a:prstGeom>
        </p:spPr>
      </p:pic>
      <p:pic>
        <p:nvPicPr>
          <p:cNvPr id="6" name="Picture 5"/>
          <p:cNvPicPr>
            <a:picLocks noChangeAspect="1"/>
          </p:cNvPicPr>
          <p:nvPr/>
        </p:nvPicPr>
        <p:blipFill>
          <a:blip r:embed="rId3"/>
          <a:stretch>
            <a:fillRect/>
          </a:stretch>
        </p:blipFill>
        <p:spPr>
          <a:xfrm>
            <a:off x="6673756" y="1234440"/>
            <a:ext cx="5131558" cy="3317472"/>
          </a:xfrm>
          <a:prstGeom prst="rect">
            <a:avLst/>
          </a:prstGeom>
        </p:spPr>
      </p:pic>
      <p:sp>
        <p:nvSpPr>
          <p:cNvPr id="7" name="Rounded Rectangle 6"/>
          <p:cNvSpPr/>
          <p:nvPr/>
        </p:nvSpPr>
        <p:spPr>
          <a:xfrm>
            <a:off x="8993875" y="1619794"/>
            <a:ext cx="696035" cy="156755"/>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6673756" y="4749421"/>
            <a:ext cx="5131558" cy="171961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Where is this?</a:t>
            </a:r>
          </a:p>
          <a:p>
            <a:pPr algn="ctr"/>
            <a:endParaRPr lang="en-GB" dirty="0"/>
          </a:p>
          <a:p>
            <a:pPr algn="ctr"/>
            <a:r>
              <a:rPr lang="en-GB" dirty="0"/>
              <a:t>What is this picture showing?</a:t>
            </a:r>
          </a:p>
          <a:p>
            <a:pPr algn="ctr"/>
            <a:endParaRPr lang="en-GB" dirty="0"/>
          </a:p>
          <a:p>
            <a:pPr algn="ctr"/>
            <a:r>
              <a:rPr lang="en-GB" dirty="0"/>
              <a:t>Why might it be a problem?</a:t>
            </a:r>
          </a:p>
        </p:txBody>
      </p:sp>
      <p:sp>
        <p:nvSpPr>
          <p:cNvPr id="10" name="Rounded Rectangle 9"/>
          <p:cNvSpPr/>
          <p:nvPr/>
        </p:nvSpPr>
        <p:spPr>
          <a:xfrm>
            <a:off x="6673756" y="4749421"/>
            <a:ext cx="5131558" cy="171961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is the United States of America.</a:t>
            </a:r>
          </a:p>
          <a:p>
            <a:pPr algn="ctr"/>
            <a:endParaRPr lang="en-GB" dirty="0"/>
          </a:p>
          <a:p>
            <a:pPr algn="ctr"/>
            <a:r>
              <a:rPr lang="en-GB" dirty="0"/>
              <a:t>It shows traffic on a highway in Los Angeles (LA).</a:t>
            </a:r>
          </a:p>
          <a:p>
            <a:pPr algn="ctr"/>
            <a:endParaRPr lang="en-GB" dirty="0"/>
          </a:p>
          <a:p>
            <a:pPr algn="ctr"/>
            <a:r>
              <a:rPr lang="en-GB" dirty="0"/>
              <a:t>Transport is responsible for around 30% of emissions.</a:t>
            </a:r>
          </a:p>
        </p:txBody>
      </p:sp>
      <p:sp>
        <p:nvSpPr>
          <p:cNvPr id="12" name="Rectangle 11"/>
          <p:cNvSpPr/>
          <p:nvPr/>
        </p:nvSpPr>
        <p:spPr>
          <a:xfrm>
            <a:off x="155575" y="5609230"/>
            <a:ext cx="6413867" cy="85980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chart shows the average number of miles a person travels by car, each year. The USA has a figure about twice as high as comparable countries.</a:t>
            </a:r>
          </a:p>
        </p:txBody>
      </p:sp>
      <p:cxnSp>
        <p:nvCxnSpPr>
          <p:cNvPr id="16" name="Straight Arrow Connector 15"/>
          <p:cNvCxnSpPr/>
          <p:nvPr/>
        </p:nvCxnSpPr>
        <p:spPr>
          <a:xfrm flipH="1">
            <a:off x="1951630" y="2634342"/>
            <a:ext cx="4722127" cy="456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5-Point Star 16"/>
          <p:cNvSpPr/>
          <p:nvPr/>
        </p:nvSpPr>
        <p:spPr>
          <a:xfrm>
            <a:off x="1624085" y="2584439"/>
            <a:ext cx="232011" cy="19114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4"/>
          <a:stretch>
            <a:fillRect/>
          </a:stretch>
        </p:blipFill>
        <p:spPr>
          <a:xfrm>
            <a:off x="-11284" y="1576580"/>
            <a:ext cx="6569442" cy="4032650"/>
          </a:xfrm>
          <a:prstGeom prst="rect">
            <a:avLst/>
          </a:prstGeom>
        </p:spPr>
      </p:pic>
    </p:spTree>
    <p:extLst>
      <p:ext uri="{BB962C8B-B14F-4D97-AF65-F5344CB8AC3E}">
        <p14:creationId xmlns:p14="http://schemas.microsoft.com/office/powerpoint/2010/main" val="39241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rgbClr val="FF6600"/>
          </a:solidFill>
        </p:spPr>
        <p:txBody>
          <a:bodyPr>
            <a:noAutofit/>
          </a:bodyPr>
          <a:lstStyle/>
          <a:p>
            <a:r>
              <a:rPr lang="en-GB" sz="2800" u="sng" dirty="0"/>
              <a:t>Success criteria 2</a:t>
            </a:r>
            <a:r>
              <a:rPr lang="en-GB" sz="2800" dirty="0"/>
              <a:t>: To understand some of the causes of climate change.</a:t>
            </a:r>
          </a:p>
        </p:txBody>
      </p:sp>
      <p:sp>
        <p:nvSpPr>
          <p:cNvPr id="3" name="Content Placeholder 2"/>
          <p:cNvSpPr>
            <a:spLocks noGrp="1"/>
          </p:cNvSpPr>
          <p:nvPr>
            <p:ph idx="1"/>
          </p:nvPr>
        </p:nvSpPr>
        <p:spPr>
          <a:xfrm>
            <a:off x="838200" y="940526"/>
            <a:ext cx="10515600" cy="587828"/>
          </a:xfrm>
        </p:spPr>
        <p:txBody>
          <a:bodyPr>
            <a:normAutofit/>
          </a:bodyPr>
          <a:lstStyle/>
          <a:p>
            <a:pPr marL="0" indent="0">
              <a:buNone/>
            </a:pPr>
            <a:r>
              <a:rPr lang="en-GB" dirty="0"/>
              <a:t>You now need to fill in your maps.</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155575" y="1619794"/>
            <a:ext cx="5904413" cy="3321232"/>
          </a:xfrm>
          <a:prstGeom prst="rect">
            <a:avLst/>
          </a:prstGeom>
        </p:spPr>
      </p:pic>
      <p:pic>
        <p:nvPicPr>
          <p:cNvPr id="6" name="Picture 5"/>
          <p:cNvPicPr>
            <a:picLocks noChangeAspect="1"/>
          </p:cNvPicPr>
          <p:nvPr/>
        </p:nvPicPr>
        <p:blipFill>
          <a:blip r:embed="rId3"/>
          <a:stretch>
            <a:fillRect/>
          </a:stretch>
        </p:blipFill>
        <p:spPr>
          <a:xfrm>
            <a:off x="6362700" y="1054826"/>
            <a:ext cx="5388022" cy="3592015"/>
          </a:xfrm>
          <a:prstGeom prst="rect">
            <a:avLst/>
          </a:prstGeom>
        </p:spPr>
      </p:pic>
      <p:sp>
        <p:nvSpPr>
          <p:cNvPr id="7" name="Rounded Rectangle 6"/>
          <p:cNvSpPr/>
          <p:nvPr/>
        </p:nvSpPr>
        <p:spPr>
          <a:xfrm>
            <a:off x="6113344" y="4716591"/>
            <a:ext cx="5886734" cy="1916974"/>
          </a:xfrm>
          <a:prstGeom prst="round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What is this?</a:t>
            </a:r>
          </a:p>
          <a:p>
            <a:pPr algn="ctr"/>
            <a:endParaRPr lang="en-GB" dirty="0"/>
          </a:p>
          <a:p>
            <a:pPr algn="ctr"/>
            <a:r>
              <a:rPr lang="en-GB" dirty="0"/>
              <a:t>Where might it be in the world?</a:t>
            </a:r>
          </a:p>
          <a:p>
            <a:pPr algn="ctr"/>
            <a:endParaRPr lang="en-GB" dirty="0"/>
          </a:p>
          <a:p>
            <a:pPr algn="ctr"/>
            <a:r>
              <a:rPr lang="en-GB" dirty="0"/>
              <a:t>Why is this a problem?</a:t>
            </a:r>
          </a:p>
        </p:txBody>
      </p:sp>
      <p:sp>
        <p:nvSpPr>
          <p:cNvPr id="8" name="Rounded Rectangle 7"/>
          <p:cNvSpPr/>
          <p:nvPr/>
        </p:nvSpPr>
        <p:spPr>
          <a:xfrm>
            <a:off x="6113344" y="4716591"/>
            <a:ext cx="5886734" cy="1916974"/>
          </a:xfrm>
          <a:prstGeom prst="roundRect">
            <a:avLst/>
          </a:prstGeom>
          <a:solidFill>
            <a:schemeClr val="accent2">
              <a:lumMod val="75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is a machine that pumps oil from a well.</a:t>
            </a:r>
          </a:p>
          <a:p>
            <a:pPr algn="ctr"/>
            <a:endParaRPr lang="en-GB" dirty="0"/>
          </a:p>
          <a:p>
            <a:pPr algn="ctr"/>
            <a:r>
              <a:rPr lang="en-GB" dirty="0"/>
              <a:t>This pump is in Saudi Arabia.</a:t>
            </a:r>
          </a:p>
          <a:p>
            <a:pPr algn="ctr"/>
            <a:endParaRPr lang="en-GB" dirty="0"/>
          </a:p>
          <a:p>
            <a:pPr algn="ctr"/>
            <a:r>
              <a:rPr lang="en-GB" dirty="0"/>
              <a:t>Oil and the products it creates like petrol or diesel, are big causes of climate change when they’re burnt.</a:t>
            </a:r>
          </a:p>
        </p:txBody>
      </p:sp>
      <p:cxnSp>
        <p:nvCxnSpPr>
          <p:cNvPr id="10" name="Straight Arrow Connector 9"/>
          <p:cNvCxnSpPr>
            <a:stCxn id="6" idx="1"/>
          </p:cNvCxnSpPr>
          <p:nvPr/>
        </p:nvCxnSpPr>
        <p:spPr>
          <a:xfrm flipH="1">
            <a:off x="3684896" y="2850834"/>
            <a:ext cx="2677804" cy="1653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5-Point Star 10"/>
          <p:cNvSpPr/>
          <p:nvPr/>
        </p:nvSpPr>
        <p:spPr>
          <a:xfrm>
            <a:off x="3507475" y="2933494"/>
            <a:ext cx="177421" cy="19184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p:cNvPicPr>
            <a:picLocks noChangeAspect="1"/>
          </p:cNvPicPr>
          <p:nvPr/>
        </p:nvPicPr>
        <p:blipFill>
          <a:blip r:embed="rId4"/>
          <a:stretch>
            <a:fillRect/>
          </a:stretch>
        </p:blipFill>
        <p:spPr>
          <a:xfrm>
            <a:off x="0" y="1420444"/>
            <a:ext cx="6113344" cy="4355758"/>
          </a:xfrm>
          <a:prstGeom prst="rect">
            <a:avLst/>
          </a:prstGeom>
        </p:spPr>
      </p:pic>
    </p:spTree>
    <p:extLst>
      <p:ext uri="{BB962C8B-B14F-4D97-AF65-F5344CB8AC3E}">
        <p14:creationId xmlns:p14="http://schemas.microsoft.com/office/powerpoint/2010/main" val="67532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rgbClr val="FF6600"/>
          </a:solidFill>
        </p:spPr>
        <p:txBody>
          <a:bodyPr>
            <a:noAutofit/>
          </a:bodyPr>
          <a:lstStyle/>
          <a:p>
            <a:r>
              <a:rPr lang="en-GB" sz="2800" u="sng" dirty="0"/>
              <a:t>Success criteria 2</a:t>
            </a:r>
            <a:r>
              <a:rPr lang="en-GB" sz="2800" dirty="0"/>
              <a:t>: To understand some of the causes of climate change.</a:t>
            </a:r>
          </a:p>
        </p:txBody>
      </p:sp>
      <p:sp>
        <p:nvSpPr>
          <p:cNvPr id="3" name="Content Placeholder 2"/>
          <p:cNvSpPr>
            <a:spLocks noGrp="1"/>
          </p:cNvSpPr>
          <p:nvPr>
            <p:ph idx="1"/>
          </p:nvPr>
        </p:nvSpPr>
        <p:spPr>
          <a:xfrm>
            <a:off x="838200" y="940526"/>
            <a:ext cx="10515600" cy="587828"/>
          </a:xfrm>
        </p:spPr>
        <p:txBody>
          <a:bodyPr>
            <a:normAutofit/>
          </a:bodyPr>
          <a:lstStyle/>
          <a:p>
            <a:pPr marL="0" indent="0">
              <a:buNone/>
            </a:pPr>
            <a:r>
              <a:rPr lang="en-GB" dirty="0"/>
              <a:t>You now need to fill in your maps.</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2"/>
          <a:stretch>
            <a:fillRect/>
          </a:stretch>
        </p:blipFill>
        <p:spPr>
          <a:xfrm>
            <a:off x="155575" y="1619794"/>
            <a:ext cx="5904413" cy="3321232"/>
          </a:xfrm>
          <a:prstGeom prst="rect">
            <a:avLst/>
          </a:prstGeom>
        </p:spPr>
      </p:pic>
      <p:pic>
        <p:nvPicPr>
          <p:cNvPr id="6" name="Picture 5"/>
          <p:cNvPicPr>
            <a:picLocks noChangeAspect="1"/>
          </p:cNvPicPr>
          <p:nvPr/>
        </p:nvPicPr>
        <p:blipFill>
          <a:blip r:embed="rId3"/>
          <a:stretch>
            <a:fillRect/>
          </a:stretch>
        </p:blipFill>
        <p:spPr>
          <a:xfrm>
            <a:off x="6059988" y="1574242"/>
            <a:ext cx="6132012" cy="2935175"/>
          </a:xfrm>
          <a:prstGeom prst="rect">
            <a:avLst/>
          </a:prstGeom>
        </p:spPr>
      </p:pic>
      <p:sp>
        <p:nvSpPr>
          <p:cNvPr id="7" name="Rounded Rectangle 6"/>
          <p:cNvSpPr/>
          <p:nvPr/>
        </p:nvSpPr>
        <p:spPr>
          <a:xfrm>
            <a:off x="6059988" y="4653887"/>
            <a:ext cx="5963690" cy="2033516"/>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What is this picture trying to show? </a:t>
            </a:r>
          </a:p>
          <a:p>
            <a:pPr algn="ctr"/>
            <a:endParaRPr lang="en-GB" dirty="0">
              <a:solidFill>
                <a:sysClr val="windowText" lastClr="000000"/>
              </a:solidFill>
            </a:endParaRPr>
          </a:p>
          <a:p>
            <a:pPr algn="ctr"/>
            <a:r>
              <a:rPr lang="en-GB" dirty="0">
                <a:solidFill>
                  <a:sysClr val="windowText" lastClr="000000"/>
                </a:solidFill>
              </a:rPr>
              <a:t>Why are trees so important?</a:t>
            </a:r>
          </a:p>
        </p:txBody>
      </p:sp>
      <p:sp>
        <p:nvSpPr>
          <p:cNvPr id="8" name="Rounded Rectangle 7"/>
          <p:cNvSpPr/>
          <p:nvPr/>
        </p:nvSpPr>
        <p:spPr>
          <a:xfrm>
            <a:off x="6059988" y="4653887"/>
            <a:ext cx="5963690" cy="2033516"/>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This picture is representing deforestation (cutting trees down). </a:t>
            </a:r>
          </a:p>
          <a:p>
            <a:pPr algn="ctr"/>
            <a:endParaRPr lang="en-GB" dirty="0">
              <a:solidFill>
                <a:sysClr val="windowText" lastClr="000000"/>
              </a:solidFill>
            </a:endParaRPr>
          </a:p>
          <a:p>
            <a:pPr algn="ctr"/>
            <a:r>
              <a:rPr lang="en-GB" dirty="0">
                <a:solidFill>
                  <a:sysClr val="windowText" lastClr="000000"/>
                </a:solidFill>
              </a:rPr>
              <a:t>Trees take in carbon dioxide – a gas that contributes to climate change. If we cut them down, there’s more carbon dioxide in the atmosphere (air).</a:t>
            </a:r>
          </a:p>
        </p:txBody>
      </p:sp>
      <p:pic>
        <p:nvPicPr>
          <p:cNvPr id="9" name="Picture 8"/>
          <p:cNvPicPr>
            <a:picLocks noChangeAspect="1"/>
          </p:cNvPicPr>
          <p:nvPr/>
        </p:nvPicPr>
        <p:blipFill>
          <a:blip r:embed="rId4"/>
          <a:stretch>
            <a:fillRect/>
          </a:stretch>
        </p:blipFill>
        <p:spPr>
          <a:xfrm>
            <a:off x="0" y="1422087"/>
            <a:ext cx="6059988" cy="3929523"/>
          </a:xfrm>
          <a:prstGeom prst="rect">
            <a:avLst/>
          </a:prstGeom>
        </p:spPr>
      </p:pic>
      <p:cxnSp>
        <p:nvCxnSpPr>
          <p:cNvPr id="11" name="Straight Arrow Connector 10"/>
          <p:cNvCxnSpPr/>
          <p:nvPr/>
        </p:nvCxnSpPr>
        <p:spPr>
          <a:xfrm flipH="1">
            <a:off x="2347415" y="2987810"/>
            <a:ext cx="3712573" cy="5606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5-Point Star 11"/>
          <p:cNvSpPr/>
          <p:nvPr/>
        </p:nvSpPr>
        <p:spPr>
          <a:xfrm>
            <a:off x="2197290" y="3507475"/>
            <a:ext cx="177420" cy="13638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0" y="5351610"/>
            <a:ext cx="5786651" cy="1335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Brazil has lost a huge amount of rainforest. Between 2000-2012, it lost 360,277 KM</a:t>
            </a:r>
            <a:r>
              <a:rPr lang="en-GB" dirty="0">
                <a:latin typeface="Times New Roman" panose="02020603050405020304" pitchFamily="18" charset="0"/>
                <a:cs typeface="Times New Roman" panose="02020603050405020304" pitchFamily="18" charset="0"/>
              </a:rPr>
              <a:t>².</a:t>
            </a:r>
          </a:p>
          <a:p>
            <a:pPr algn="ctr"/>
            <a:endParaRPr lang="en-GB" dirty="0">
              <a:latin typeface="Times New Roman" panose="02020603050405020304" pitchFamily="18" charset="0"/>
              <a:cs typeface="Times New Roman" panose="02020603050405020304" pitchFamily="18" charset="0"/>
            </a:endParaRPr>
          </a:p>
          <a:p>
            <a:pPr algn="ctr"/>
            <a:r>
              <a:rPr lang="en-GB" dirty="0"/>
              <a:t>That’s about the same as 67,326,205 football pitches!</a:t>
            </a:r>
          </a:p>
        </p:txBody>
      </p:sp>
    </p:spTree>
    <p:extLst>
      <p:ext uri="{BB962C8B-B14F-4D97-AF65-F5344CB8AC3E}">
        <p14:creationId xmlns:p14="http://schemas.microsoft.com/office/powerpoint/2010/main" val="363931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2" grpId="1"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17760</TotalTime>
  <Words>1413</Words>
  <Application>Microsoft Office PowerPoint</Application>
  <PresentationFormat>Widescreen</PresentationFormat>
  <Paragraphs>120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What do you think is happening here?</vt:lpstr>
      <vt:lpstr>Do now activity…</vt:lpstr>
      <vt:lpstr>Climate Change Lesson 1: The State of Play</vt:lpstr>
      <vt:lpstr>Success criteria 1: To understand what is meant by climate change.</vt:lpstr>
      <vt:lpstr>Success criteria 2: To understand some of the causes of climate change.</vt:lpstr>
      <vt:lpstr>Success criteria 2: To understand some of the causes of climate change.</vt:lpstr>
      <vt:lpstr>Success criteria 2: To understand some of the causes of climate change.</vt:lpstr>
      <vt:lpstr>Success criteria 2: To understand some of the causes of climate change.</vt:lpstr>
      <vt:lpstr>Success criteria 2: To understand some of the causes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Success criteria 3: To understand some of the effects of climate change.</vt:lpstr>
      <vt:lpstr>PowerPoint Presentation</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27</cp:revision>
  <cp:lastPrinted>2022-06-27T10:36:30Z</cp:lastPrinted>
  <dcterms:created xsi:type="dcterms:W3CDTF">2022-06-01T06:17:38Z</dcterms:created>
  <dcterms:modified xsi:type="dcterms:W3CDTF">2022-11-01T14:08:45Z</dcterms:modified>
</cp:coreProperties>
</file>